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71" r:id="rId9"/>
    <p:sldId id="272" r:id="rId10"/>
    <p:sldId id="267" r:id="rId11"/>
    <p:sldId id="268" r:id="rId12"/>
    <p:sldId id="273" r:id="rId13"/>
    <p:sldId id="274" r:id="rId14"/>
    <p:sldId id="269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2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FD870D0-A83C-4D37-A87B-1F8081FDFB85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4641D34-C482-43C4-A762-ECDE2E1DD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22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5DE535-4D2B-4F09-A1FF-D98B38FAD834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3CA84D9-738B-4A1E-AF93-E579A2867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71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A84D9-738B-4A1E-AF93-E579A28671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32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A84D9-738B-4A1E-AF93-E579A28671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969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A84D9-738B-4A1E-AF93-E579A28671E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501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A84D9-738B-4A1E-AF93-E579A28671E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561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A84D9-738B-4A1E-AF93-E579A28671E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957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A84D9-738B-4A1E-AF93-E579A28671E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43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A84D9-738B-4A1E-AF93-E579A28671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2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A84D9-738B-4A1E-AF93-E579A28671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36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A84D9-738B-4A1E-AF93-E579A28671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39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A84D9-738B-4A1E-AF93-E579A28671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20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A84D9-738B-4A1E-AF93-E579A28671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61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A84D9-738B-4A1E-AF93-E579A28671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64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A84D9-738B-4A1E-AF93-E579A28671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50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A84D9-738B-4A1E-AF93-E579A28671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41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21C690B-6925-4381-904B-78C0BAF3FF68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4915033-D7A5-42B1-9CB3-E43CD0FE5C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690B-6925-4381-904B-78C0BAF3FF68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5033-D7A5-42B1-9CB3-E43CD0FE5C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690B-6925-4381-904B-78C0BAF3FF68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5033-D7A5-42B1-9CB3-E43CD0FE5C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690B-6925-4381-904B-78C0BAF3FF68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5033-D7A5-42B1-9CB3-E43CD0FE5C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690B-6925-4381-904B-78C0BAF3FF68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5033-D7A5-42B1-9CB3-E43CD0FE5C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690B-6925-4381-904B-78C0BAF3FF68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5033-D7A5-42B1-9CB3-E43CD0FE5CD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690B-6925-4381-904B-78C0BAF3FF68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5033-D7A5-42B1-9CB3-E43CD0FE5CD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690B-6925-4381-904B-78C0BAF3FF68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5033-D7A5-42B1-9CB3-E43CD0FE5C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690B-6925-4381-904B-78C0BAF3FF68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5033-D7A5-42B1-9CB3-E43CD0FE5C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21C690B-6925-4381-904B-78C0BAF3FF68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4915033-D7A5-42B1-9CB3-E43CD0FE5C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21C690B-6925-4381-904B-78C0BAF3FF68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4915033-D7A5-42B1-9CB3-E43CD0FE5C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21C690B-6925-4381-904B-78C0BAF3FF68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4915033-D7A5-42B1-9CB3-E43CD0FE5C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Changing Late Registration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Proposal to Change Current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26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588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CCC Students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81.9% of full-time students registered for ALL courses (85.7% part-time)</a:t>
            </a:r>
          </a:p>
          <a:p>
            <a:r>
              <a:rPr lang="en-US" dirty="0" smtClean="0"/>
              <a:t>15.1% of full-time students registered for MOST courses (9% part-time)</a:t>
            </a:r>
          </a:p>
          <a:p>
            <a:r>
              <a:rPr lang="en-US" dirty="0" smtClean="0"/>
              <a:t>2.6% of full-time students registered for SOME courses (2.5% part-time)</a:t>
            </a:r>
          </a:p>
          <a:p>
            <a:r>
              <a:rPr lang="en-US" dirty="0" smtClean="0"/>
              <a:t>0.5% of full-time students registered for Zero courses (2.6% part-time)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(CCSSE Promising Practices</a:t>
            </a:r>
            <a:r>
              <a:rPr lang="en-US" smtClean="0"/>
              <a:t>, </a:t>
            </a:r>
            <a:r>
              <a:rPr lang="en-US" smtClean="0"/>
              <a:t>2014, </a:t>
            </a:r>
            <a:r>
              <a:rPr lang="en-US" dirty="0" smtClean="0"/>
              <a:t>all students)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55700" y="1720334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Before class began:</a:t>
            </a:r>
          </a:p>
        </p:txBody>
      </p:sp>
    </p:spTree>
    <p:extLst>
      <p:ext uri="{BB962C8B-B14F-4D97-AF65-F5344CB8AC3E}">
        <p14:creationId xmlns:p14="http://schemas.microsoft.com/office/powerpoint/2010/main" val="260353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majority of CCC students register prior to the beginning of class starting. </a:t>
            </a:r>
          </a:p>
          <a:p>
            <a:r>
              <a:rPr lang="en-US" dirty="0" smtClean="0"/>
              <a:t>But for those students that registered late:</a:t>
            </a:r>
          </a:p>
          <a:p>
            <a:pPr lvl="1"/>
            <a:r>
              <a:rPr lang="en-US" dirty="0" smtClean="0"/>
              <a:t>GPA is lower</a:t>
            </a:r>
          </a:p>
          <a:p>
            <a:pPr lvl="1"/>
            <a:r>
              <a:rPr lang="en-US" dirty="0" smtClean="0"/>
              <a:t>A six-term range revealed 20-27% of the students who registered late did not complete </a:t>
            </a:r>
            <a:r>
              <a:rPr lang="en-US" smtClean="0"/>
              <a:t>the course (2011-2013)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455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CCC faculty say: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“To have new students simply appear in class after the course has begun creates more work </a:t>
            </a:r>
            <a:r>
              <a:rPr lang="en-US" smtClean="0"/>
              <a:t>for faculty </a:t>
            </a:r>
            <a:r>
              <a:rPr lang="en-US" dirty="0" smtClean="0"/>
              <a:t>and puts these students at a disadvantage”</a:t>
            </a:r>
          </a:p>
          <a:p>
            <a:r>
              <a:rPr lang="en-US" dirty="0" smtClean="0"/>
              <a:t>If students are permitted to register too late, after a course begins, they are already behind in terms of reading, completing assignments, connecting with work groups, and sometimes even obtaining books”</a:t>
            </a:r>
          </a:p>
          <a:p>
            <a:r>
              <a:rPr lang="en-US" dirty="0" smtClean="0"/>
              <a:t>“Requiring a faculty signature gives an opportunity to meet with the student and make sure they understand what work has been missed”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06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College Policies: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Those requiring instructor consent once course begins:</a:t>
            </a:r>
          </a:p>
          <a:p>
            <a:pPr lvl="1"/>
            <a:r>
              <a:rPr lang="en-US" dirty="0" smtClean="0"/>
              <a:t>Chemeketa</a:t>
            </a:r>
          </a:p>
          <a:p>
            <a:pPr lvl="1"/>
            <a:r>
              <a:rPr lang="en-US" dirty="0" smtClean="0"/>
              <a:t>Columbia Gorge</a:t>
            </a:r>
          </a:p>
          <a:p>
            <a:pPr lvl="1"/>
            <a:r>
              <a:rPr lang="en-US" dirty="0" smtClean="0"/>
              <a:t>Klamath</a:t>
            </a:r>
          </a:p>
          <a:p>
            <a:pPr lvl="1"/>
            <a:r>
              <a:rPr lang="en-US" dirty="0" smtClean="0"/>
              <a:t>Linn-Benton</a:t>
            </a:r>
          </a:p>
          <a:p>
            <a:pPr lvl="1"/>
            <a:r>
              <a:rPr lang="en-US" dirty="0" smtClean="0"/>
              <a:t>Mt. Hood</a:t>
            </a:r>
          </a:p>
          <a:p>
            <a:pPr lvl="1"/>
            <a:r>
              <a:rPr lang="en-US" dirty="0" smtClean="0"/>
              <a:t>PCC</a:t>
            </a:r>
          </a:p>
          <a:p>
            <a:pPr lvl="1"/>
            <a:r>
              <a:rPr lang="en-US" dirty="0" smtClean="0"/>
              <a:t>Tillamook Bay</a:t>
            </a:r>
          </a:p>
          <a:p>
            <a:r>
              <a:rPr lang="en-US" dirty="0" smtClean="0"/>
              <a:t>Those with other options:</a:t>
            </a:r>
          </a:p>
          <a:p>
            <a:pPr lvl="1"/>
            <a:r>
              <a:rPr lang="en-US" dirty="0" smtClean="0"/>
              <a:t>Blue Mountain (end of second day of term)</a:t>
            </a:r>
          </a:p>
          <a:p>
            <a:pPr lvl="1"/>
            <a:r>
              <a:rPr lang="en-US" dirty="0" smtClean="0"/>
              <a:t>Clatsop (end of first week)</a:t>
            </a:r>
          </a:p>
          <a:p>
            <a:pPr lvl="1"/>
            <a:r>
              <a:rPr lang="en-US" dirty="0" smtClean="0"/>
              <a:t>Oregon Coast (end of first week)</a:t>
            </a:r>
          </a:p>
          <a:p>
            <a:pPr lvl="1"/>
            <a:r>
              <a:rPr lang="en-US" dirty="0" smtClean="0"/>
              <a:t>Rogue (end of first week)</a:t>
            </a:r>
          </a:p>
          <a:p>
            <a:pPr lvl="1"/>
            <a:r>
              <a:rPr lang="en-US" dirty="0" smtClean="0"/>
              <a:t>Southwestern (end of third day of term)</a:t>
            </a:r>
          </a:p>
          <a:p>
            <a:pPr lvl="1"/>
            <a:r>
              <a:rPr lang="en-US" dirty="0" smtClean="0"/>
              <a:t>Treasure Valley (end of second day of term)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22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Reminder of Proposal and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Require </a:t>
            </a:r>
            <a:r>
              <a:rPr lang="en-US" dirty="0"/>
              <a:t>instructor consent once course </a:t>
            </a:r>
            <a:r>
              <a:rPr lang="en-US" dirty="0" smtClean="0"/>
              <a:t>begins for all courses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Discussion, Questions and Decision</a:t>
            </a:r>
          </a:p>
          <a:p>
            <a:pPr marL="0" indent="0" algn="ctr">
              <a:buNone/>
            </a:pPr>
            <a:endParaRPr lang="en-US" dirty="0"/>
          </a:p>
          <a:p>
            <a:pPr lvl="1"/>
            <a:r>
              <a:rPr lang="en-US" dirty="0" smtClean="0"/>
              <a:t>Next steps:</a:t>
            </a:r>
          </a:p>
          <a:p>
            <a:pPr lvl="2"/>
            <a:r>
              <a:rPr lang="en-US" dirty="0" smtClean="0"/>
              <a:t>Implement for Spring 2015</a:t>
            </a:r>
          </a:p>
          <a:p>
            <a:pPr lvl="2"/>
            <a:r>
              <a:rPr lang="en-US" dirty="0" smtClean="0"/>
              <a:t>Implement extensive communication plan to faculty and students regarding change</a:t>
            </a:r>
          </a:p>
          <a:p>
            <a:pPr lvl="2"/>
            <a:r>
              <a:rPr lang="en-US" dirty="0" smtClean="0"/>
              <a:t>ARCC will identify success indicators and plan for evaluating impact of change on faculty and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21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From 2013-16 Strategic Priorities:</a:t>
            </a:r>
          </a:p>
          <a:p>
            <a:pPr lvl="1"/>
            <a:r>
              <a:rPr lang="en-US" dirty="0" smtClean="0"/>
              <a:t>Strategic Priority 1 (SP1): Increase Retention and Persistence</a:t>
            </a:r>
          </a:p>
          <a:p>
            <a:pPr lvl="2"/>
            <a:r>
              <a:rPr lang="en-US" dirty="0" smtClean="0"/>
              <a:t>Institutional Activity (IA): </a:t>
            </a:r>
            <a:r>
              <a:rPr lang="en-US" dirty="0"/>
              <a:t>Make student entry, enrollment, and enrollment support processes more robust, user friendly and supportive of student </a:t>
            </a:r>
            <a:r>
              <a:rPr lang="en-US" dirty="0" smtClean="0"/>
              <a:t>success.</a:t>
            </a:r>
          </a:p>
          <a:p>
            <a:pPr lvl="2"/>
            <a:r>
              <a:rPr lang="en-US" dirty="0" smtClean="0"/>
              <a:t>Targeted Task: </a:t>
            </a:r>
            <a:r>
              <a:rPr lang="en-US" dirty="0"/>
              <a:t>Implement researched, vetted, and approved recommendations regarding late registration and instructor consent policies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Second College Council visit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56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Registration is required prior to start of course. </a:t>
            </a:r>
          </a:p>
          <a:p>
            <a:pPr marL="0" indent="0">
              <a:buNone/>
            </a:pPr>
            <a:r>
              <a:rPr lang="en-US" i="1" dirty="0" smtClean="0"/>
              <a:t>Except:</a:t>
            </a:r>
          </a:p>
          <a:p>
            <a:pPr lvl="1"/>
            <a:r>
              <a:rPr lang="en-US" dirty="0" smtClean="0"/>
              <a:t>11 week courses offer one week grace period (through 5pm Sunday of week 1)</a:t>
            </a:r>
          </a:p>
          <a:p>
            <a:pPr lvl="1"/>
            <a:r>
              <a:rPr lang="en-US" dirty="0" smtClean="0"/>
              <a:t>Some non-credit and weekend courses in which registration can occur on the first day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18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6965245" cy="1202485"/>
          </a:xfrm>
        </p:spPr>
        <p:txBody>
          <a:bodyPr/>
          <a:lstStyle/>
          <a:p>
            <a:r>
              <a:rPr lang="en-US" dirty="0" smtClean="0"/>
              <a:t>Proposed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Require instructor consent once course begins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Continue current practice of requiring registration prior to course start for other courses</a:t>
            </a:r>
          </a:p>
          <a:p>
            <a:r>
              <a:rPr lang="en-US" dirty="0" smtClean="0"/>
              <a:t>Continue current practice of allowing late registration for courses </a:t>
            </a:r>
            <a:r>
              <a:rPr lang="en-US" i="1" dirty="0" smtClean="0"/>
              <a:t>with instructor consent</a:t>
            </a:r>
          </a:p>
          <a:p>
            <a:r>
              <a:rPr lang="en-US" dirty="0" smtClean="0"/>
              <a:t>Remember: Students can register for a course any time before the course begins (e.g. late starting classes) unless the course is full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30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the Case for Change: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Pros:</a:t>
            </a:r>
          </a:p>
          <a:p>
            <a:r>
              <a:rPr lang="en-US" dirty="0" smtClean="0"/>
              <a:t>Strengthen student </a:t>
            </a:r>
            <a:r>
              <a:rPr lang="en-US" dirty="0"/>
              <a:t>e</a:t>
            </a:r>
            <a:r>
              <a:rPr lang="en-US" dirty="0" smtClean="0"/>
              <a:t>ngagement (talking w/instructors)</a:t>
            </a:r>
          </a:p>
          <a:p>
            <a:r>
              <a:rPr lang="en-US" dirty="0" smtClean="0"/>
              <a:t>Reduced missed instruction</a:t>
            </a:r>
          </a:p>
          <a:p>
            <a:r>
              <a:rPr lang="en-US" dirty="0" smtClean="0"/>
              <a:t>Supports academic and financial </a:t>
            </a:r>
            <a:r>
              <a:rPr lang="en-US" dirty="0"/>
              <a:t>r</a:t>
            </a:r>
            <a:r>
              <a:rPr lang="en-US" dirty="0" smtClean="0"/>
              <a:t>esponsibility</a:t>
            </a:r>
          </a:p>
          <a:p>
            <a:r>
              <a:rPr lang="en-US" dirty="0" smtClean="0"/>
              <a:t>Strengthens academic preparedness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Cons</a:t>
            </a:r>
          </a:p>
          <a:p>
            <a:r>
              <a:rPr lang="en-US" dirty="0" smtClean="0"/>
              <a:t>Restricting access (enrollment concerns)</a:t>
            </a:r>
          </a:p>
          <a:p>
            <a:r>
              <a:rPr lang="en-US" dirty="0" smtClean="0"/>
              <a:t>Possible reduced FTE </a:t>
            </a:r>
          </a:p>
          <a:p>
            <a:r>
              <a:rPr lang="en-US" dirty="0" smtClean="0"/>
              <a:t>Increased workload </a:t>
            </a:r>
            <a:r>
              <a:rPr lang="en-US" dirty="0"/>
              <a:t>i</a:t>
            </a:r>
            <a:r>
              <a:rPr lang="en-US" dirty="0" smtClean="0"/>
              <a:t>mpact on faculty and staff</a:t>
            </a:r>
          </a:p>
        </p:txBody>
      </p:sp>
    </p:spTree>
    <p:extLst>
      <p:ext uri="{BB962C8B-B14F-4D97-AF65-F5344CB8AC3E}">
        <p14:creationId xmlns:p14="http://schemas.microsoft.com/office/powerpoint/2010/main" val="357129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Involvement (task force, discussion, comments, research)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Matthew Altman (ARCC)</a:t>
            </a:r>
          </a:p>
          <a:p>
            <a:r>
              <a:rPr lang="en-US" dirty="0" smtClean="0"/>
              <a:t>Dustin Bare (ARCC)</a:t>
            </a:r>
          </a:p>
          <a:p>
            <a:r>
              <a:rPr lang="en-US" dirty="0" smtClean="0"/>
              <a:t>Jennifer Bown</a:t>
            </a:r>
          </a:p>
          <a:p>
            <a:r>
              <a:rPr lang="en-US" dirty="0"/>
              <a:t>Nora </a:t>
            </a:r>
            <a:r>
              <a:rPr lang="en-US" dirty="0" err="1" smtClean="0"/>
              <a:t>Brodnicki</a:t>
            </a:r>
            <a:endParaRPr lang="en-US" dirty="0" smtClean="0"/>
          </a:p>
          <a:p>
            <a:r>
              <a:rPr lang="en-US" dirty="0" smtClean="0"/>
              <a:t>Larry Cheyne (ARCC)</a:t>
            </a:r>
          </a:p>
          <a:p>
            <a:r>
              <a:rPr lang="en-US" dirty="0" smtClean="0"/>
              <a:t>Mary Collins</a:t>
            </a:r>
          </a:p>
          <a:p>
            <a:r>
              <a:rPr lang="en-US" dirty="0"/>
              <a:t>Eden </a:t>
            </a:r>
            <a:r>
              <a:rPr lang="en-US" dirty="0" smtClean="0"/>
              <a:t>Francis</a:t>
            </a:r>
          </a:p>
          <a:p>
            <a:r>
              <a:rPr lang="en-US" dirty="0" smtClean="0"/>
              <a:t>Darlene Geiger (ARCC)</a:t>
            </a:r>
          </a:p>
          <a:p>
            <a:r>
              <a:rPr lang="en-US" dirty="0" smtClean="0"/>
              <a:t>Jillian Girard</a:t>
            </a:r>
            <a:endParaRPr lang="en-US" dirty="0"/>
          </a:p>
          <a:p>
            <a:r>
              <a:rPr lang="en-US" dirty="0"/>
              <a:t>Elizabeth Howley (retired</a:t>
            </a:r>
            <a:r>
              <a:rPr lang="en-US" dirty="0" smtClean="0"/>
              <a:t>)</a:t>
            </a:r>
          </a:p>
          <a:p>
            <a:r>
              <a:rPr lang="en-US" dirty="0"/>
              <a:t>Robert </a:t>
            </a:r>
            <a:r>
              <a:rPr lang="en-US" dirty="0" smtClean="0"/>
              <a:t>Keeler</a:t>
            </a:r>
          </a:p>
          <a:p>
            <a:r>
              <a:rPr lang="en-US" dirty="0" smtClean="0"/>
              <a:t>Phillip King</a:t>
            </a:r>
          </a:p>
          <a:p>
            <a:pPr marL="0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Alice </a:t>
            </a:r>
            <a:r>
              <a:rPr lang="en-US" dirty="0" smtClean="0"/>
              <a:t>Lewis</a:t>
            </a:r>
          </a:p>
          <a:p>
            <a:r>
              <a:rPr lang="en-US" dirty="0" smtClean="0"/>
              <a:t>Kara Leonard (ARCC)</a:t>
            </a:r>
            <a:endParaRPr lang="en-US" dirty="0"/>
          </a:p>
          <a:p>
            <a:r>
              <a:rPr lang="en-US" dirty="0" smtClean="0"/>
              <a:t>Brenda Marks</a:t>
            </a:r>
          </a:p>
          <a:p>
            <a:r>
              <a:rPr lang="en-US" dirty="0" smtClean="0"/>
              <a:t>Jim Martineau (ARCC)</a:t>
            </a:r>
            <a:endParaRPr lang="en-US" dirty="0"/>
          </a:p>
          <a:p>
            <a:r>
              <a:rPr lang="en-US" dirty="0" smtClean="0"/>
              <a:t>Suzanne Munro</a:t>
            </a:r>
          </a:p>
          <a:p>
            <a:r>
              <a:rPr lang="en-US" dirty="0" smtClean="0"/>
              <a:t>BJ Nicoletti (ARCC)</a:t>
            </a:r>
            <a:endParaRPr lang="en-US" dirty="0"/>
          </a:p>
          <a:p>
            <a:r>
              <a:rPr lang="en-US" dirty="0"/>
              <a:t>Lisa Nielsen</a:t>
            </a:r>
          </a:p>
          <a:p>
            <a:r>
              <a:rPr lang="en-US" dirty="0" smtClean="0"/>
              <a:t>Sharon Parker</a:t>
            </a:r>
          </a:p>
          <a:p>
            <a:r>
              <a:rPr lang="en-US" dirty="0" smtClean="0"/>
              <a:t>Casey Sims</a:t>
            </a:r>
          </a:p>
          <a:p>
            <a:r>
              <a:rPr lang="en-US" dirty="0" smtClean="0"/>
              <a:t>Tara Sprehe (ARCC)</a:t>
            </a:r>
          </a:p>
          <a:p>
            <a:r>
              <a:rPr lang="en-US" dirty="0" smtClean="0"/>
              <a:t>Tawnya Stauffer-Dexter (ARCC)</a:t>
            </a:r>
          </a:p>
          <a:p>
            <a:r>
              <a:rPr lang="en-US" dirty="0" smtClean="0"/>
              <a:t>Chris Sweet (ARCC)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0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Research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0">
              <a:buNone/>
            </a:pPr>
            <a:r>
              <a:rPr lang="en-US" sz="2400" dirty="0" smtClean="0"/>
              <a:t>Several national studies reach the same conclusions:</a:t>
            </a:r>
            <a:endParaRPr lang="en-US" sz="2400" dirty="0"/>
          </a:p>
          <a:p>
            <a:pPr lvl="1"/>
            <a:r>
              <a:rPr lang="en-US" dirty="0" smtClean="0"/>
              <a:t>Late registrants are less likely to continue to the next term/semester</a:t>
            </a:r>
          </a:p>
          <a:p>
            <a:pPr lvl="1"/>
            <a:r>
              <a:rPr lang="en-US" dirty="0" smtClean="0"/>
              <a:t>Late registrants have lower GPA’s </a:t>
            </a:r>
          </a:p>
          <a:p>
            <a:pPr lvl="1"/>
            <a:r>
              <a:rPr lang="en-US" dirty="0" smtClean="0"/>
              <a:t>Late registrants are less likely to successfully complete their courses</a:t>
            </a:r>
          </a:p>
          <a:p>
            <a:pPr lvl="1"/>
            <a:r>
              <a:rPr lang="en-US" dirty="0" smtClean="0"/>
              <a:t>Late registrants are more likely to withdraw from their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68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National Experts Say End or Reduce Late Registration Practices: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McClenney</a:t>
            </a:r>
            <a:r>
              <a:rPr lang="en-US" dirty="0" smtClean="0"/>
              <a:t>, </a:t>
            </a:r>
            <a:r>
              <a:rPr lang="en-US" dirty="0" err="1" smtClean="0"/>
              <a:t>Bryron</a:t>
            </a:r>
            <a:r>
              <a:rPr lang="en-US" dirty="0" smtClean="0"/>
              <a:t> &amp; Mathis, </a:t>
            </a:r>
            <a:r>
              <a:rPr lang="en-US" dirty="0" err="1" smtClean="0"/>
              <a:t>Margaretta</a:t>
            </a:r>
            <a:r>
              <a:rPr lang="en-US" dirty="0" smtClean="0"/>
              <a:t> (2011). </a:t>
            </a:r>
            <a:r>
              <a:rPr lang="en-US" i="1" dirty="0" smtClean="0"/>
              <a:t>Making Good on the Promise of the Open Door. </a:t>
            </a:r>
            <a:r>
              <a:rPr lang="en-US" dirty="0" smtClean="0"/>
              <a:t>Association of Community College Trustees</a:t>
            </a:r>
            <a:endParaRPr lang="en-US" i="1" dirty="0" smtClean="0"/>
          </a:p>
          <a:p>
            <a:r>
              <a:rPr lang="en-US" dirty="0" smtClean="0"/>
              <a:t>Center for Community College Student Engagement (CCCSE) (2014). </a:t>
            </a:r>
            <a:r>
              <a:rPr lang="en-US" i="1" dirty="0" smtClean="0"/>
              <a:t>A Matter of Degrees</a:t>
            </a:r>
            <a:endParaRPr lang="en-US" dirty="0" smtClean="0"/>
          </a:p>
          <a:p>
            <a:r>
              <a:rPr lang="en-US" dirty="0" smtClean="0"/>
              <a:t>Community College Forum (2012). </a:t>
            </a:r>
            <a:r>
              <a:rPr lang="en-US" i="1" dirty="0"/>
              <a:t>Meeting the Completion </a:t>
            </a:r>
            <a:r>
              <a:rPr lang="en-US" i="1" dirty="0" smtClean="0"/>
              <a:t>Challenge. </a:t>
            </a:r>
            <a:r>
              <a:rPr lang="en-US" dirty="0" smtClean="0"/>
              <a:t>Education </a:t>
            </a:r>
            <a:r>
              <a:rPr lang="en-US" dirty="0"/>
              <a:t>Advisory Board </a:t>
            </a:r>
            <a:endParaRPr lang="en-US" dirty="0" smtClean="0"/>
          </a:p>
          <a:p>
            <a:r>
              <a:rPr lang="en-US" dirty="0" smtClean="0"/>
              <a:t>The Community College Leadership Program at the University of Texas, Austin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And many more.</a:t>
            </a:r>
          </a:p>
        </p:txBody>
      </p:sp>
    </p:spTree>
    <p:extLst>
      <p:ext uri="{BB962C8B-B14F-4D97-AF65-F5344CB8AC3E}">
        <p14:creationId xmlns:p14="http://schemas.microsoft.com/office/powerpoint/2010/main" val="256537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35017"/>
          </a:xfrm>
        </p:spPr>
        <p:txBody>
          <a:bodyPr/>
          <a:lstStyle/>
          <a:p>
            <a:r>
              <a:rPr lang="en-US" dirty="0" smtClean="0"/>
              <a:t>CCC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84401"/>
            <a:ext cx="6196405" cy="35386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87% of full-time students registered for ALL courses (85.6% part-time)</a:t>
            </a:r>
          </a:p>
          <a:p>
            <a:r>
              <a:rPr lang="en-US" dirty="0" smtClean="0"/>
              <a:t>9% of full-time students registered for MOST courses (5.1</a:t>
            </a:r>
            <a:r>
              <a:rPr lang="en-US" dirty="0"/>
              <a:t>%</a:t>
            </a:r>
            <a:r>
              <a:rPr lang="en-US" dirty="0" smtClean="0"/>
              <a:t> part-time)</a:t>
            </a:r>
          </a:p>
          <a:p>
            <a:r>
              <a:rPr lang="en-US" dirty="0" smtClean="0"/>
              <a:t>2.7% of full-time students registered for SOME courses (5.1% part-time)</a:t>
            </a:r>
          </a:p>
          <a:p>
            <a:r>
              <a:rPr lang="en-US" dirty="0" smtClean="0"/>
              <a:t>1.3% of full-time students registered for zero courses (5.1% part-time)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(SENSE Promising Practices, 2012, entering students)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584235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Before class began</a:t>
            </a:r>
            <a:r>
              <a:rPr lang="en-US" b="1" i="1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94131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1028</TotalTime>
  <Words>867</Words>
  <Application>Microsoft Office PowerPoint</Application>
  <PresentationFormat>On-screen Show (4:3)</PresentationFormat>
  <Paragraphs>130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Brush Script MT</vt:lpstr>
      <vt:lpstr>Calibri</vt:lpstr>
      <vt:lpstr>Constantia</vt:lpstr>
      <vt:lpstr>Franklin Gothic Book</vt:lpstr>
      <vt:lpstr>Rage Italic</vt:lpstr>
      <vt:lpstr>Pushpin</vt:lpstr>
      <vt:lpstr>Changing Late Registration</vt:lpstr>
      <vt:lpstr>Why Now?</vt:lpstr>
      <vt:lpstr>Current Practice</vt:lpstr>
      <vt:lpstr>Proposed Practice</vt:lpstr>
      <vt:lpstr>Making the Case for Change:</vt:lpstr>
      <vt:lpstr>Involvement (task force, discussion, comments, research)</vt:lpstr>
      <vt:lpstr>National Research </vt:lpstr>
      <vt:lpstr>National Experts Say End or Reduce Late Registration Practices:</vt:lpstr>
      <vt:lpstr>CCC Students</vt:lpstr>
      <vt:lpstr> CCC Students </vt:lpstr>
      <vt:lpstr>So…</vt:lpstr>
      <vt:lpstr>And CCC faculty say:</vt:lpstr>
      <vt:lpstr>Other College Policies:</vt:lpstr>
      <vt:lpstr>Reminder of Proposal and Next Steps</vt:lpstr>
    </vt:vector>
  </TitlesOfParts>
  <Company>Clackamas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Late Registration</dc:title>
  <dc:creator>Tara Sprehe</dc:creator>
  <cp:lastModifiedBy>Tara Sprehe</cp:lastModifiedBy>
  <cp:revision>39</cp:revision>
  <cp:lastPrinted>2014-11-05T17:06:12Z</cp:lastPrinted>
  <dcterms:created xsi:type="dcterms:W3CDTF">2014-04-24T21:50:46Z</dcterms:created>
  <dcterms:modified xsi:type="dcterms:W3CDTF">2014-11-05T18:03:57Z</dcterms:modified>
</cp:coreProperties>
</file>